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4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06" r:id="rId3"/>
    <p:sldId id="320" r:id="rId4"/>
    <p:sldId id="294" r:id="rId5"/>
    <p:sldId id="257" r:id="rId6"/>
    <p:sldId id="293" r:id="rId7"/>
    <p:sldId id="269" r:id="rId8"/>
    <p:sldId id="316" r:id="rId9"/>
    <p:sldId id="317" r:id="rId10"/>
    <p:sldId id="292" r:id="rId11"/>
    <p:sldId id="264" r:id="rId12"/>
    <p:sldId id="307" r:id="rId13"/>
    <p:sldId id="303" r:id="rId14"/>
    <p:sldId id="266" r:id="rId15"/>
    <p:sldId id="310" r:id="rId16"/>
    <p:sldId id="300" r:id="rId17"/>
    <p:sldId id="314" r:id="rId18"/>
    <p:sldId id="291" r:id="rId19"/>
    <p:sldId id="278" r:id="rId20"/>
    <p:sldId id="260" r:id="rId21"/>
    <p:sldId id="263" r:id="rId22"/>
    <p:sldId id="283" r:id="rId23"/>
    <p:sldId id="304" r:id="rId24"/>
    <p:sldId id="315" r:id="rId25"/>
    <p:sldId id="311" r:id="rId26"/>
    <p:sldId id="312" r:id="rId27"/>
    <p:sldId id="313" r:id="rId28"/>
    <p:sldId id="318" r:id="rId29"/>
    <p:sldId id="319" r:id="rId30"/>
    <p:sldId id="290" r:id="rId31"/>
    <p:sldId id="273" r:id="rId32"/>
    <p:sldId id="287" r:id="rId3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0A81D9-685B-CDED-9863-59A8EA84CE86}" name="Reuven" initials="R" userId="S::reuven0cohen@s.braude.ac.il::0de75c21-b118-474c-965a-53965a3054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EDBF7-8D65-DEF6-7E26-D5B0486A678C}" v="88" dt="2024-09-20T12:23:47.732"/>
    <p1510:client id="{287A222D-5308-87AA-9B4F-E01F29C5BB8E}" v="434" dt="2024-09-21T20:53:48.865"/>
    <p1510:client id="{FF83650E-251A-86FF-06DF-D0E82B4063F7}" v="275" dt="2024-09-21T08:56:0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86479"/>
  </p:normalViewPr>
  <p:slideViewPr>
    <p:cSldViewPr snapToGrid="0">
      <p:cViewPr varScale="1">
        <p:scale>
          <a:sx n="106" d="100"/>
          <a:sy n="106" d="100"/>
        </p:scale>
        <p:origin x="248" y="176"/>
      </p:cViewPr>
      <p:guideLst/>
    </p:cSldViewPr>
  </p:slideViewPr>
  <p:outlineViewPr>
    <p:cViewPr>
      <p:scale>
        <a:sx n="33" d="100"/>
        <a:sy n="33" d="100"/>
      </p:scale>
      <p:origin x="0" y="-46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16960 14579 16383 0 0,'0'4'0'0'0,"0"8"0"0"0,0 5 0 0 0,0 5 0 0 0,5 13 0 0 0,6 11 0 0 0,6 6 0 0 0,15 14 0 0 0,10 1 0 0 0,0-12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22:47:17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-2147483648 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13758 16383 0 0,'0'11'0'0'0,"0"5"0"0"0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0DA50D-07FE-44EA-B6C1-22ACBDDB965B}" type="datetimeFigureOut">
              <a:rPr lang="he-IL" smtClean="0"/>
              <a:t>ג'.שבט.תשפ"ה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4D1D8A2-CD98-4988-9379-026ABA86F2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688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65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692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446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398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8656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73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7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23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813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33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903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854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35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97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CFB1-610D-9A46-A3E3-0DC80C4BC60C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576D-F479-3E48-8A03-51051936E502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17F1-6A76-6D45-99D4-F0C10E008C8B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6CB6-0451-4C48-8EA9-79AA51332C50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0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1336-4C76-4748-9B0B-24427EB796A4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6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0E1E-0823-8143-BD68-22A3D0CA3D19}" type="datetime1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9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229E-C5DD-8A40-A79A-A3D4946AF3FE}" type="datetime1">
              <a:rPr lang="en-US" smtClean="0"/>
              <a:t>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9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3F41-1EB2-EF42-B2D3-DE0F72BC81E8}" type="datetime1">
              <a:rPr lang="en-US" smtClean="0"/>
              <a:t>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0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30E6-6712-7A42-88FC-7857D5D37E29}" type="datetime1">
              <a:rPr lang="en-US" smtClean="0"/>
              <a:t>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F890B-D6A1-C04F-ABF2-FC7214CBE6A9}" type="datetime1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9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9ABB-87B0-B147-B175-CD58E0E84829}" type="datetime1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3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3738-CD58-C64F-9BE2-CC6EE2EA256C}" type="datetime1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5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7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8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customXml" Target="../ink/ink12.xml"/><Relationship Id="rId9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9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0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2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B5A31-5D35-161A-3FAA-96E2744F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214" y="330797"/>
            <a:ext cx="6251110" cy="3566160"/>
          </a:xfrm>
        </p:spPr>
        <p:txBody>
          <a:bodyPr anchor="b">
            <a:normAutofit/>
          </a:bodyPr>
          <a:lstStyle/>
          <a:p>
            <a:pPr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8200" dirty="0">
                <a:latin typeface="Arial Black" panose="020B0A04020102020204" pitchFamily="34" charset="0"/>
              </a:rPr>
              <a:t>Earth Keepers</a:t>
            </a:r>
            <a:endParaRPr lang="en-IL" sz="8200" dirty="0">
              <a:latin typeface="Arial Black" panose="020B0A040201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owing empty plastic bottle into the rubbish">
            <a:extLst>
              <a:ext uri="{FF2B5EF4-FFF2-40B4-BE49-F238E27FC236}">
                <a16:creationId xmlns:a16="http://schemas.microsoft.com/office/drawing/2014/main" id="{FBD4D0E3-DBB6-7D59-E8FB-E782A6A99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0" r="3223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6DAA38-0BA5-7A6A-C9DC-1CAF2C935E4C}"/>
              </a:ext>
            </a:extLst>
          </p:cNvPr>
          <p:cNvSpPr txBox="1"/>
          <p:nvPr/>
        </p:nvSpPr>
        <p:spPr>
          <a:xfrm>
            <a:off x="6094476" y="4476809"/>
            <a:ext cx="571189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Raeed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Ataria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    &amp;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Suhel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khoury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סמל, לוגו, סימן, סימן מסחרי&#10;&#10;התיאור נוצר באופן אוטומטי">
            <a:extLst>
              <a:ext uri="{FF2B5EF4-FFF2-40B4-BE49-F238E27FC236}">
                <a16:creationId xmlns:a16="http://schemas.microsoft.com/office/drawing/2014/main" id="{3EA7E26D-C523-A412-E1AF-019A0FED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568" y="8022"/>
            <a:ext cx="2392432" cy="2337352"/>
          </a:xfrm>
          <a:prstGeom prst="rect">
            <a:avLst/>
          </a:prstGeom>
        </p:spPr>
      </p:pic>
      <p:pic>
        <p:nvPicPr>
          <p:cNvPr id="6" name="תמונה 27">
            <a:extLst>
              <a:ext uri="{FF2B5EF4-FFF2-40B4-BE49-F238E27FC236}">
                <a16:creationId xmlns:a16="http://schemas.microsoft.com/office/drawing/2014/main" id="{411B9324-C88A-81EF-3920-0B665C1A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71" y="176199"/>
            <a:ext cx="531368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24E1-F769-9A91-0777-07FC8988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196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2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8" name="Rectangle 1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914,049 Tools Green Images, Stock Photos, 3D objects, &amp; Vectors |  Shutterstock">
            <a:extLst>
              <a:ext uri="{FF2B5EF4-FFF2-40B4-BE49-F238E27FC236}">
                <a16:creationId xmlns:a16="http://schemas.microsoft.com/office/drawing/2014/main" id="{A4CA1269-9EC6-8C18-5A8E-876A0827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38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2476" y="1216298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Tools </a:t>
            </a:r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DE7DC-CD0C-BB33-6379-68195AE3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3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Arial"/>
              </a:rPr>
              <a:t>YOLOv8 </a:t>
            </a:r>
            <a:b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</a:br>
            <a:r>
              <a:rPr lang="en-US" sz="4000" dirty="0">
                <a:latin typeface="Arial"/>
                <a:ea typeface="+mj-lt"/>
                <a:cs typeface="Arial"/>
              </a:rPr>
              <a:t>(You Only Look Once)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DCAF3F3-D220-5224-0AE9-C7ED636D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775176" cy="412394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One of the best object detection algorithms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Improvement compared to previous </a:t>
            </a:r>
            <a:b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versions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Motive: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Detecting trash objects</a:t>
            </a:r>
          </a:p>
        </p:txBody>
      </p:sp>
      <p:pic>
        <p:nvPicPr>
          <p:cNvPr id="10" name="תמונה 9" descr="תמונה שמכילה טקסט, כלי, רצפה, בתוך מבנה&#10;&#10;התיאור נוצר באופן אוטומטי">
            <a:extLst>
              <a:ext uri="{FF2B5EF4-FFF2-40B4-BE49-F238E27FC236}">
                <a16:creationId xmlns:a16="http://schemas.microsoft.com/office/drawing/2014/main" id="{BEACC4A0-D20D-FC04-0D70-567A685E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3" r="1683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B1484-C420-FC0A-D069-C80132BE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874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3D91-77B9-DA40-FC27-479C271B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821"/>
            <a:ext cx="10515600" cy="1325563"/>
          </a:xfrm>
        </p:spPr>
        <p:txBody>
          <a:bodyPr>
            <a:normAutofit/>
          </a:bodyPr>
          <a:lstStyle/>
          <a:p>
            <a:r>
              <a:rPr lang="en-IL" sz="4000">
                <a:latin typeface="Arial"/>
                <a:cs typeface="Arial"/>
              </a:rPr>
              <a:t>YOLOv8 models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8310A-BA6D-8313-D095-B090C7E1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36497A-A042-A523-1B1D-838254B50BA1}"/>
              </a:ext>
            </a:extLst>
          </p:cNvPr>
          <p:cNvSpPr txBox="1">
            <a:spLocks/>
          </p:cNvSpPr>
          <p:nvPr/>
        </p:nvSpPr>
        <p:spPr>
          <a:xfrm>
            <a:off x="-1902" y="2528829"/>
            <a:ext cx="5524670" cy="3709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+mn-lt"/>
              </a:rPr>
              <a:t>The models differ in the number of layers and parameters, which affect</a:t>
            </a:r>
            <a:r>
              <a:rPr lang="en-US" sz="2500" dirty="0">
                <a:latin typeface="Arial"/>
                <a:ea typeface="+mn-lt"/>
                <a:cs typeface="Arial"/>
              </a:rPr>
              <a:t>: 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/>
                <a:ea typeface="+mn-lt"/>
                <a:cs typeface="Arial"/>
              </a:rPr>
              <a:t> Accuracy</a:t>
            </a: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/>
                <a:ea typeface="+mn-lt"/>
                <a:cs typeface="Arial"/>
              </a:rPr>
              <a:t>Inference speed</a:t>
            </a: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Arial"/>
              </a:rPr>
              <a:t>YOLOv8s is well known for its balance between accuracy and speed 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ea typeface="+mn-lt"/>
                <a:cs typeface="Arial"/>
              </a:rPr>
              <a:t>making it the perfect choice for real-time apps</a:t>
            </a:r>
            <a:endParaRPr lang="en-US"/>
          </a:p>
          <a:p>
            <a:pPr marL="0" indent="0">
              <a:buNone/>
            </a:pPr>
            <a:endParaRPr lang="en-US" sz="2500" dirty="0">
              <a:solidFill>
                <a:srgbClr val="FF0000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849A61C8-3B67-CC3F-C8E9-2BFDE1CF0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25907"/>
              </p:ext>
            </p:extLst>
          </p:nvPr>
        </p:nvGraphicFramePr>
        <p:xfrm>
          <a:off x="5546160" y="2526000"/>
          <a:ext cx="612648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1556849856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55733941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3999552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b="1" err="1">
                          <a:latin typeface="Arial"/>
                          <a:cs typeface="Arial"/>
                        </a:rPr>
                        <a:t>Inference</a:t>
                      </a:r>
                      <a:r>
                        <a:rPr lang="he-IL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he-IL" b="1" err="1">
                          <a:latin typeface="Arial"/>
                          <a:cs typeface="Arial"/>
                        </a:rPr>
                        <a:t>Speed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Accuracy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Model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3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Fastest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Lower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Nano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Fast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Moderate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Small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8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Moderate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Higher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err="1">
                          <a:latin typeface="Arial"/>
                          <a:cs typeface="Arial"/>
                        </a:rPr>
                        <a:t>Medium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9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Slow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Large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9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Slowest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buNone/>
                      </a:pPr>
                      <a:r>
                        <a:rPr lang="he-IL" sz="1800" b="0" i="0" u="none" strike="noStrike" noProof="0" err="1">
                          <a:latin typeface="Arial"/>
                          <a:cs typeface="Arial"/>
                        </a:rPr>
                        <a:t>Highest</a:t>
                      </a:r>
                      <a:endParaRPr lang="he-IL" err="1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err="1">
                          <a:latin typeface="Arial"/>
                          <a:cs typeface="Arial"/>
                        </a:rPr>
                        <a:t>Extra</a:t>
                      </a:r>
                      <a:r>
                        <a:rPr lang="he-IL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he-IL" err="1">
                          <a:latin typeface="Arial"/>
                          <a:cs typeface="Arial"/>
                        </a:rPr>
                        <a:t>Large</a:t>
                      </a:r>
                      <a:endParaRPr lang="he-IL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12719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D706D8C2-FDE2-B262-AB75-31FC17095584}"/>
              </a:ext>
            </a:extLst>
          </p:cNvPr>
          <p:cNvSpPr/>
          <p:nvPr/>
        </p:nvSpPr>
        <p:spPr>
          <a:xfrm>
            <a:off x="6173491" y="3306304"/>
            <a:ext cx="813661" cy="3228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29375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423" y="-188170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     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he-I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יד, צילום מסך, אצבע, טקסט&#10;&#10;התיאור נוצר באופן אוטומטי">
            <a:extLst>
              <a:ext uri="{FF2B5EF4-FFF2-40B4-BE49-F238E27FC236}">
                <a16:creationId xmlns:a16="http://schemas.microsoft.com/office/drawing/2014/main" id="{70B5C5D6-7D30-300F-7DEB-B36A8E70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6" r="16956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תמונה 11" descr="MediaPipe with Python for Dummies | by ...">
            <a:extLst>
              <a:ext uri="{FF2B5EF4-FFF2-40B4-BE49-F238E27FC236}">
                <a16:creationId xmlns:a16="http://schemas.microsoft.com/office/drawing/2014/main" id="{7F9479FE-CB40-0ED7-5FBD-C4F43A18A8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803" b="578"/>
          <a:stretch/>
        </p:blipFill>
        <p:spPr>
          <a:xfrm>
            <a:off x="5296423" y="591803"/>
            <a:ext cx="1034402" cy="110798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D63101-8358-6D4F-F10E-A4A202E8BCF8}"/>
              </a:ext>
            </a:extLst>
          </p:cNvPr>
          <p:cNvSpPr txBox="1">
            <a:spLocks/>
          </p:cNvSpPr>
          <p:nvPr/>
        </p:nvSpPr>
        <p:spPr>
          <a:xfrm>
            <a:off x="5410200" y="2608558"/>
            <a:ext cx="5758873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Hand Tracking real-time module</a:t>
            </a:r>
          </a:p>
          <a:p>
            <a:pPr>
              <a:buFont typeface="Wingdings" pitchFamily="2" charset="2"/>
              <a:buChar char="Ø"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Motive:</a:t>
            </a:r>
          </a:p>
          <a:p>
            <a:pPr lvl="1"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Identifying the pose of grabbing an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40F4E-022A-EA40-0808-D374469A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643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DataSets</a:t>
            </a:r>
            <a:r>
              <a:rPr lang="en-US" sz="4000" dirty="0">
                <a:latin typeface="Arial"/>
                <a:cs typeface="Arial"/>
              </a:rPr>
              <a:t> – </a:t>
            </a:r>
            <a:r>
              <a:rPr lang="en-US" sz="4000" dirty="0" err="1">
                <a:latin typeface="Arial"/>
                <a:cs typeface="Arial"/>
              </a:rPr>
              <a:t>DataSets</a:t>
            </a:r>
            <a:r>
              <a:rPr lang="en-US" sz="4000" dirty="0">
                <a:latin typeface="Arial"/>
                <a:cs typeface="Arial"/>
              </a:rPr>
              <a:t> for YOLO</a:t>
            </a:r>
            <a:endParaRPr lang="en-US" sz="4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BF15349C-7063-40E2-032F-5A05D5C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895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550" err="1">
                <a:latin typeface="Arial"/>
                <a:ea typeface="+mn-lt"/>
                <a:cs typeface="Arial"/>
              </a:rPr>
              <a:t>Waste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types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including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paper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glass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metal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and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organic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materials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Reason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dirty="0" err="1">
                <a:latin typeface="Arial"/>
                <a:ea typeface="+mn-lt"/>
                <a:cs typeface="Arial"/>
              </a:rPr>
              <a:t>Commonly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found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public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spaces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with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significant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environmental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impacts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>
                <a:latin typeface="Arial"/>
                <a:ea typeface="+mn-lt"/>
                <a:cs typeface="Arial"/>
              </a:rPr>
              <a:t>9 </a:t>
            </a:r>
            <a:r>
              <a:rPr lang="he-IL" sz="2550" err="1">
                <a:latin typeface="Arial"/>
                <a:ea typeface="+mn-lt"/>
                <a:cs typeface="Arial"/>
              </a:rPr>
              <a:t>Classes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err="1">
                <a:latin typeface="Arial"/>
                <a:ea typeface="+mn-lt"/>
                <a:cs typeface="Arial"/>
              </a:rPr>
              <a:t>Can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Glass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Bottle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Paper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Cup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Peel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Bag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Bottle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Plastic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Cup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Snack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Wrapper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err="1">
                <a:latin typeface="Arial"/>
                <a:ea typeface="+mn-lt"/>
                <a:cs typeface="Arial"/>
              </a:rPr>
              <a:t>Tissue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err="1">
                <a:latin typeface="Arial"/>
                <a:ea typeface="+mn-lt"/>
                <a:cs typeface="Arial"/>
              </a:rPr>
              <a:t>Purpose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err="1">
                <a:latin typeface="Arial"/>
                <a:ea typeface="+mn-lt"/>
                <a:cs typeface="Arial"/>
              </a:rPr>
              <a:t>Represents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common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trash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with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distinct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disposal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err="1">
                <a:latin typeface="Arial"/>
                <a:ea typeface="+mn-lt"/>
                <a:cs typeface="Arial"/>
              </a:rPr>
              <a:t>needs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F095D-98EA-CFD6-844F-7978FCD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216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Arial"/>
              </a:rPr>
              <a:t>YOLO </a:t>
            </a:r>
            <a:r>
              <a:rPr lang="en-US" sz="4000" dirty="0">
                <a:latin typeface="Arial"/>
                <a:ea typeface="+mj-lt"/>
                <a:cs typeface="+mj-lt"/>
              </a:rPr>
              <a:t>Dataset Composition</a:t>
            </a:r>
            <a:endParaRPr lang="he-IL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BF15349C-7063-40E2-032F-5A05D5C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895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550" dirty="0">
                <a:latin typeface="Arial"/>
                <a:ea typeface="+mn-lt"/>
                <a:cs typeface="Arial"/>
              </a:rPr>
              <a:t> 5,500+ </a:t>
            </a:r>
            <a:r>
              <a:rPr lang="he-IL" sz="2550" dirty="0" err="1">
                <a:latin typeface="Arial"/>
                <a:ea typeface="+mn-lt"/>
                <a:cs typeface="Arial"/>
              </a:rPr>
              <a:t>original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550" dirty="0">
                <a:latin typeface="Arial"/>
                <a:ea typeface="+mn-lt"/>
                <a:cs typeface="Arial"/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Variety</a:t>
            </a:r>
            <a:r>
              <a:rPr lang="he-IL" sz="2550" dirty="0">
                <a:latin typeface="Arial"/>
                <a:ea typeface="+mn-lt"/>
                <a:cs typeface="Arial"/>
              </a:rPr>
              <a:t>: </a:t>
            </a:r>
            <a:r>
              <a:rPr lang="he-IL" sz="2550" dirty="0" err="1">
                <a:latin typeface="Arial"/>
                <a:ea typeface="+mn-lt"/>
                <a:cs typeface="Arial"/>
              </a:rPr>
              <a:t>Different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conditions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and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environments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to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improve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Distribution</a:t>
            </a:r>
            <a:r>
              <a:rPr lang="he-IL" sz="2550" dirty="0">
                <a:latin typeface="Arial"/>
                <a:ea typeface="+mn-lt"/>
                <a:cs typeface="Arial"/>
              </a:rPr>
              <a:t>: 80% </a:t>
            </a:r>
            <a:r>
              <a:rPr lang="he-IL" sz="2550" dirty="0" err="1">
                <a:latin typeface="Arial"/>
                <a:ea typeface="+mn-lt"/>
                <a:cs typeface="Arial"/>
              </a:rPr>
              <a:t>Training</a:t>
            </a:r>
            <a:r>
              <a:rPr lang="he-IL" sz="2550" dirty="0">
                <a:latin typeface="Arial"/>
                <a:ea typeface="+mn-lt"/>
                <a:cs typeface="Arial"/>
              </a:rPr>
              <a:t>, 10% </a:t>
            </a:r>
            <a:r>
              <a:rPr lang="he-IL" sz="2550" dirty="0" err="1">
                <a:latin typeface="Arial"/>
                <a:ea typeface="+mn-lt"/>
                <a:cs typeface="Arial"/>
              </a:rPr>
              <a:t>Validation</a:t>
            </a:r>
            <a:r>
              <a:rPr lang="he-IL" sz="2550" dirty="0">
                <a:latin typeface="Arial"/>
                <a:ea typeface="+mn-lt"/>
                <a:cs typeface="Arial"/>
              </a:rPr>
              <a:t>, 10% </a:t>
            </a:r>
            <a:r>
              <a:rPr lang="he-IL" sz="2550" dirty="0" err="1">
                <a:latin typeface="Arial"/>
                <a:ea typeface="+mn-lt"/>
                <a:cs typeface="Arial"/>
              </a:rPr>
              <a:t>Testing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Performing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augmentation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like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Flip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Crop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Rotation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Saturation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Blur</a:t>
            </a:r>
            <a:r>
              <a:rPr lang="he-IL" sz="2550" dirty="0">
                <a:latin typeface="Arial"/>
                <a:ea typeface="+mn-lt"/>
                <a:cs typeface="Arial"/>
              </a:rPr>
              <a:t>, </a:t>
            </a:r>
            <a:r>
              <a:rPr lang="he-IL" sz="2550" dirty="0" err="1">
                <a:latin typeface="Arial"/>
                <a:ea typeface="+mn-lt"/>
                <a:cs typeface="Arial"/>
              </a:rPr>
              <a:t>Noise</a:t>
            </a:r>
            <a:endParaRPr lang="he-IL" sz="2550" dirty="0">
              <a:latin typeface="Arial"/>
              <a:ea typeface="+mn-lt"/>
              <a:cs typeface="Arial"/>
            </a:endParaRPr>
          </a:p>
          <a:p>
            <a:pPr>
              <a:buFont typeface="Wingdings" pitchFamily="2" charset="2"/>
              <a:buChar char="Ø"/>
            </a:pPr>
            <a:r>
              <a:rPr lang="he-IL" sz="2550" dirty="0" err="1">
                <a:latin typeface="Arial"/>
                <a:ea typeface="+mn-lt"/>
                <a:cs typeface="Arial"/>
              </a:rPr>
              <a:t>Augmented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dataset</a:t>
            </a:r>
            <a:r>
              <a:rPr lang="he-IL" sz="2550" dirty="0">
                <a:latin typeface="Arial"/>
                <a:ea typeface="+mn-lt"/>
                <a:cs typeface="Arial"/>
              </a:rPr>
              <a:t> </a:t>
            </a:r>
            <a:r>
              <a:rPr lang="he-IL" sz="2550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550" dirty="0">
                <a:latin typeface="Arial"/>
                <a:ea typeface="+mn-lt"/>
                <a:cs typeface="Arial"/>
              </a:rPr>
              <a:t> 15,000+ </a:t>
            </a:r>
            <a:r>
              <a:rPr lang="he-IL" sz="255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550" dirty="0">
                <a:latin typeface="Arial"/>
                <a:ea typeface="+mn-lt"/>
                <a:cs typeface="Arial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F095D-98EA-CFD6-844F-7978FCD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507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– Dataset for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תמונה 9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EA2BEDD2-68D4-DA6D-705E-E872CADC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18484"/>
            <a:ext cx="9513069" cy="1699095"/>
          </a:xfrm>
          <a:prstGeom prst="rect">
            <a:avLst/>
          </a:prstGeom>
        </p:spPr>
      </p:pic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82" y="3884848"/>
            <a:ext cx="6301066" cy="26080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1st </a:t>
            </a:r>
            <a:r>
              <a:rPr lang="he-IL" sz="20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column</a:t>
            </a: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0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Value</a:t>
            </a:r>
            <a:r>
              <a:rPr lang="he-IL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endParaRPr lang="he-IL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Open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hand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- </a:t>
            </a:r>
            <a:r>
              <a:rPr lang="he-IL" sz="16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Class</a:t>
            </a:r>
            <a:r>
              <a:rPr lang="he-IL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ID: 0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he-IL" sz="1600" dirty="0" err="1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Each pair of columns displays the coordinated of a specific key point of the hand 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coordinates undergo with multiple preprocessing steps</a:t>
            </a:r>
            <a:endParaRPr lang="he-IL" sz="2000" dirty="0"/>
          </a:p>
          <a:p>
            <a:pPr>
              <a:buFont typeface="Wingdings" pitchFamily="2" charset="2"/>
              <a:buChar char="Ø"/>
            </a:pPr>
            <a:endParaRPr lang="he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מציין מיקום תוכן 7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2615179C-7954-3E5C-57E3-017EE5FC1C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0314"/>
          <a:stretch/>
        </p:blipFill>
        <p:spPr>
          <a:xfrm>
            <a:off x="9416238" y="1757680"/>
            <a:ext cx="2775762" cy="2476058"/>
          </a:xfrm>
          <a:prstGeom prst="rect">
            <a:avLst/>
          </a:prstGeom>
        </p:spPr>
      </p:pic>
      <p:pic>
        <p:nvPicPr>
          <p:cNvPr id="9" name="מציין מיקום תוכן 7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98B727DD-C710-8693-2A5A-34728C79F4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33"/>
          <a:stretch/>
        </p:blipFill>
        <p:spPr>
          <a:xfrm>
            <a:off x="8039734" y="4361534"/>
            <a:ext cx="4152265" cy="24760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79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– Dataset for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82" y="3044848"/>
            <a:ext cx="3565066" cy="25900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b="1" dirty="0" err="1">
                <a:latin typeface="Arial"/>
                <a:ea typeface="+mn-lt"/>
                <a:cs typeface="Arial"/>
              </a:rPr>
              <a:t>Contains</a:t>
            </a:r>
            <a:r>
              <a:rPr lang="he-IL" sz="2000" b="1" dirty="0">
                <a:latin typeface="Arial"/>
                <a:ea typeface="+mn-lt"/>
                <a:cs typeface="Arial"/>
              </a:rPr>
              <a:t>: </a:t>
            </a:r>
            <a:r>
              <a:rPr lang="he-IL" sz="2000" dirty="0">
                <a:latin typeface="Arial"/>
                <a:ea typeface="+mn-lt"/>
                <a:cs typeface="Arial"/>
              </a:rPr>
              <a:t>987 </a:t>
            </a:r>
            <a:r>
              <a:rPr lang="he-IL" sz="200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of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open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hands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he-IL" sz="2000" dirty="0">
                <a:latin typeface="Arial"/>
                <a:ea typeface="+mn-lt"/>
                <a:cs typeface="Arial"/>
              </a:rPr>
              <a:t>1000</a:t>
            </a:r>
            <a:r>
              <a:rPr lang="en-US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images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of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closed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hands</a:t>
            </a:r>
            <a:endParaRPr lang="he-IL" sz="2000" dirty="0">
              <a:latin typeface="Arial"/>
              <a:cs typeface="Arial"/>
            </a:endParaRPr>
          </a:p>
          <a:p>
            <a:pPr>
              <a:buFont typeface="Wingdings" pitchFamily="2" charset="2"/>
              <a:buChar char="Ø"/>
            </a:pPr>
            <a:endParaRPr lang="he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צילום מסך, קולאז’, פני אדם, אשה&#10;&#10;התיאור נוצר באופן אוטומטי">
            <a:extLst>
              <a:ext uri="{FF2B5EF4-FFF2-40B4-BE49-F238E27FC236}">
                <a16:creationId xmlns:a16="http://schemas.microsoft.com/office/drawing/2014/main" id="{3525771E-829C-CFA3-41FF-C7CBF8AD6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300" y="2154075"/>
            <a:ext cx="8441400" cy="39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95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Top Free UML Diagram Software with Features (Tools)">
            <a:extLst>
              <a:ext uri="{FF2B5EF4-FFF2-40B4-BE49-F238E27FC236}">
                <a16:creationId xmlns:a16="http://schemas.microsoft.com/office/drawing/2014/main" id="{E9B143D1-EF18-9C2E-7600-C7FD5225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74" t="29504" r="134" b="-121"/>
          <a:stretch/>
        </p:blipFill>
        <p:spPr>
          <a:xfrm>
            <a:off x="20" y="-8272"/>
            <a:ext cx="12199305" cy="68638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1122363"/>
            <a:ext cx="9555332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UML Diagrams</a:t>
            </a:r>
          </a:p>
        </p:txBody>
      </p:sp>
      <p:sp>
        <p:nvSpPr>
          <p:cNvPr id="106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31A3D-A378-0611-AC3B-3C7A32EE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741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3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Architecture Diagram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65003"/>
                <a:ext cx="1016000" cy="87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2A508C-2E0D-6800-A047-3781A6D7D3BA}"/>
                  </a:ext>
                </a:extLst>
              </p14:cNvPr>
              <p14:cNvContentPartPr/>
              <p14:nvPr/>
            </p14:nvContentPartPr>
            <p14:xfrm>
              <a:off x="4175760" y="5019039"/>
              <a:ext cx="53934" cy="13554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2A508C-2E0D-6800-A047-3781A6D7D3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7901" y="5001062"/>
                <a:ext cx="89295" cy="17114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5C044-8110-699A-381E-D34D114E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טקסט, צילום מסך, תרשים, עלילה&#10;&#10;התיאור נוצר באופן אוטומטי">
            <a:extLst>
              <a:ext uri="{FF2B5EF4-FFF2-40B4-BE49-F238E27FC236}">
                <a16:creationId xmlns:a16="http://schemas.microsoft.com/office/drawing/2014/main" id="{CC08EB02-0AEF-A3BE-77D2-36752F7763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275" y="1834125"/>
            <a:ext cx="9393450" cy="48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17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C02E3-8D6B-732F-4FC4-232F6CD8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L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4524-CBF5-344F-C303-3AD704B4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62" y="3105753"/>
            <a:ext cx="3846407" cy="24478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  <a:p>
            <a:pPr marL="457200" indent="-457200">
              <a:lnSpc>
                <a:spcPct val="100000"/>
              </a:lnSpc>
              <a:buFont typeface="The Serif Hand Black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/>
                <a:cs typeface="Arial"/>
              </a:rPr>
              <a:t>6.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r>
              <a:rPr lang="en-US" sz="2400" dirty="0">
                <a:latin typeface="Arial"/>
                <a:cs typeface="Arial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een clipboard with white lines and dots&#10;&#10;Description automatically generated">
            <a:extLst>
              <a:ext uri="{FF2B5EF4-FFF2-40B4-BE49-F238E27FC236}">
                <a16:creationId xmlns:a16="http://schemas.microsoft.com/office/drawing/2014/main" id="{48D4F130-ED9D-820B-51B8-DA713E4D1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8" r="693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76E192-6FDB-3562-7E3D-C5C784C754C0}"/>
              </a:ext>
            </a:extLst>
          </p:cNvPr>
          <p:cNvSpPr txBox="1">
            <a:spLocks/>
          </p:cNvSpPr>
          <p:nvPr/>
        </p:nvSpPr>
        <p:spPr>
          <a:xfrm>
            <a:off x="8700041" y="3105753"/>
            <a:ext cx="3488911" cy="2447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/>
                <a:cs typeface="Arial"/>
              </a:rPr>
              <a:t>7. UML Diagrams</a:t>
            </a: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8. Testing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9. Training &amp; Results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10. Success Criteria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11. Constraints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12. Conclusion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1AF5-D0F0-5D6C-5C0E-09C7CFE4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299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43139" y="2598331"/>
            <a:ext cx="3571810" cy="16603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Activity Diagram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D3E79-DC5F-12DE-A415-87D2C88F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356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תוכנית, שרטוט טכני&#10;&#10;התיאור נוצר באופן אוטומטי">
            <a:extLst>
              <a:ext uri="{FF2B5EF4-FFF2-40B4-BE49-F238E27FC236}">
                <a16:creationId xmlns:a16="http://schemas.microsoft.com/office/drawing/2014/main" id="{E5447490-09E3-539C-FF1D-C5E309B7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38" y="-2775"/>
            <a:ext cx="9561162" cy="65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57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838200" y="835751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Case Diagram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FEA4-10AF-287F-FBA7-0F63BEFE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296192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964E860D-FDA3-0A7E-E1D1-71207EB9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18" y="112077"/>
            <a:ext cx="7676827" cy="6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423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E2E testing, the way to ensure that a business is secure - MTP">
            <a:extLst>
              <a:ext uri="{FF2B5EF4-FFF2-40B4-BE49-F238E27FC236}">
                <a16:creationId xmlns:a16="http://schemas.microsoft.com/office/drawing/2014/main" id="{0F08BD1D-24ED-DA70-2DC8-08915ADB1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D7E67-AAB1-2EC3-766F-D325026F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032" y="633045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385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6800" y="4665003"/>
                <a:ext cx="1016000" cy="8753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C72531-939E-022A-FF5A-B2ED150AC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920242"/>
              </p:ext>
            </p:extLst>
          </p:nvPr>
        </p:nvGraphicFramePr>
        <p:xfrm>
          <a:off x="246000" y="2178000"/>
          <a:ext cx="11697916" cy="41974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2972">
                  <a:extLst>
                    <a:ext uri="{9D8B030D-6E8A-4147-A177-3AD203B41FA5}">
                      <a16:colId xmlns:a16="http://schemas.microsoft.com/office/drawing/2014/main" val="1120989501"/>
                    </a:ext>
                  </a:extLst>
                </a:gridCol>
                <a:gridCol w="3375435">
                  <a:extLst>
                    <a:ext uri="{9D8B030D-6E8A-4147-A177-3AD203B41FA5}">
                      <a16:colId xmlns:a16="http://schemas.microsoft.com/office/drawing/2014/main" val="311260952"/>
                    </a:ext>
                  </a:extLst>
                </a:gridCol>
                <a:gridCol w="4278397">
                  <a:extLst>
                    <a:ext uri="{9D8B030D-6E8A-4147-A177-3AD203B41FA5}">
                      <a16:colId xmlns:a16="http://schemas.microsoft.com/office/drawing/2014/main" val="254188674"/>
                    </a:ext>
                  </a:extLst>
                </a:gridCol>
                <a:gridCol w="3331112">
                  <a:extLst>
                    <a:ext uri="{9D8B030D-6E8A-4147-A177-3AD203B41FA5}">
                      <a16:colId xmlns:a16="http://schemas.microsoft.com/office/drawing/2014/main" val="1063624742"/>
                    </a:ext>
                  </a:extLst>
                </a:gridCol>
              </a:tblGrid>
              <a:tr h="480429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</a:rPr>
                        <a:t>Expected Result</a:t>
                      </a:r>
                      <a:endParaRPr lang="he-IL" sz="1800" b="1" i="0" u="none" strike="noStrike" noProof="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/>
                          <a:cs typeface="Arial"/>
                        </a:rPr>
                        <a:t>Achieved Result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03012"/>
                  </a:ext>
                </a:extLst>
              </a:tr>
              <a:tr h="1213717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the accuracy of trash item recognition</a:t>
                      </a:r>
                      <a:r>
                        <a:rPr lang="en-IL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succeeds with 95% accuracy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succeeds with 97%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309311"/>
                  </a:ext>
                </a:extLst>
              </a:tr>
              <a:tr h="1289575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hand detection with different skin tones and hand sizes</a:t>
                      </a:r>
                      <a:r>
                        <a:rPr lang="en-IL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The system is not biased towards specific hand’s data in 85% of the cases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b="0" dirty="0">
                        <a:effectLst/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is not biased twoards specific hand’s data in 87% of the cases</a:t>
                      </a:r>
                      <a:endParaRPr lang="en-IL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93271"/>
                  </a:ext>
                </a:extLst>
              </a:tr>
              <a:tr h="1213717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 the accuracy of the counting mechanism in counting the earned points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The system accurately counts the earned points</a:t>
                      </a:r>
                      <a:endParaRPr lang="he-IL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lvl="0" algn="ctr">
                        <a:buNone/>
                      </a:pPr>
                      <a:endParaRPr lang="he-IL" sz="1800" b="0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system accurately counts the earned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7790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E4E8F-C0E5-0767-26F1-425003B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526" y="637763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119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C72531-939E-022A-FF5A-B2ED150AC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700232"/>
              </p:ext>
            </p:extLst>
          </p:nvPr>
        </p:nvGraphicFramePr>
        <p:xfrm>
          <a:off x="174355" y="2072898"/>
          <a:ext cx="11852903" cy="41067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2418">
                  <a:extLst>
                    <a:ext uri="{9D8B030D-6E8A-4147-A177-3AD203B41FA5}">
                      <a16:colId xmlns:a16="http://schemas.microsoft.com/office/drawing/2014/main" val="1120989501"/>
                    </a:ext>
                  </a:extLst>
                </a:gridCol>
                <a:gridCol w="3420157">
                  <a:extLst>
                    <a:ext uri="{9D8B030D-6E8A-4147-A177-3AD203B41FA5}">
                      <a16:colId xmlns:a16="http://schemas.microsoft.com/office/drawing/2014/main" val="311260952"/>
                    </a:ext>
                  </a:extLst>
                </a:gridCol>
                <a:gridCol w="4335082">
                  <a:extLst>
                    <a:ext uri="{9D8B030D-6E8A-4147-A177-3AD203B41FA5}">
                      <a16:colId xmlns:a16="http://schemas.microsoft.com/office/drawing/2014/main" val="254188674"/>
                    </a:ext>
                  </a:extLst>
                </a:gridCol>
                <a:gridCol w="3375246">
                  <a:extLst>
                    <a:ext uri="{9D8B030D-6E8A-4147-A177-3AD203B41FA5}">
                      <a16:colId xmlns:a16="http://schemas.microsoft.com/office/drawing/2014/main" val="1063624742"/>
                    </a:ext>
                  </a:extLst>
                </a:gridCol>
              </a:tblGrid>
              <a:tr h="492334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</a:rPr>
                        <a:t>Expected Result</a:t>
                      </a:r>
                      <a:endParaRPr lang="he-IL" sz="1800" b="1" i="0" u="none" strike="noStrike" noProof="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/>
                          <a:cs typeface="Arial"/>
                        </a:rPr>
                        <a:t>Achieved Result</a:t>
                      </a:r>
                      <a:endParaRPr lang="en-I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03012"/>
                  </a:ext>
                </a:extLst>
              </a:tr>
              <a:tr h="1248848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the storing of the earned points in the DB</a:t>
                      </a: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successfully saves the points in DB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sz="18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system successfully saves the points in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357533"/>
                  </a:ext>
                </a:extLst>
              </a:tr>
              <a:tr h="2365609">
                <a:tc>
                  <a:txBody>
                    <a:bodyPr/>
                    <a:lstStyle/>
                    <a:p>
                      <a:pPr algn="ctr"/>
                      <a:r>
                        <a:rPr lang="en-IL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the full process of collecting the trash and getting the points</a:t>
                      </a: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The system succeeds in the integration part with 85% accuracy (worst case)</a:t>
                      </a:r>
                      <a:endParaRPr lang="he-IL" sz="1800" b="0" i="0" u="none" strike="noStrike" noProof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L" sz="1800" b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system succeeds in the integration part with 87% accuracy </a:t>
                      </a:r>
                      <a:br>
                        <a:rPr lang="en-US" sz="1800" b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</a:b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(worst case)</a:t>
                      </a:r>
                      <a:endParaRPr lang="en-US" sz="18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L" sz="1800" b="0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8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467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E4E8F-C0E5-0767-26F1-425003B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526" y="6377631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265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YOLO</a:t>
            </a:r>
            <a:br>
              <a:rPr lang="en-US" sz="4000" dirty="0">
                <a:latin typeface="Arial"/>
                <a:ea typeface="+mj-lt"/>
                <a:cs typeface="+mj-lt"/>
              </a:rPr>
            </a:br>
            <a:r>
              <a:rPr lang="en-US" sz="4000" dirty="0">
                <a:latin typeface="Arial"/>
                <a:cs typeface="Arial"/>
              </a:rPr>
              <a:t>Results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94" y="3258458"/>
            <a:ext cx="4234626" cy="2601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The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model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demonstrates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overall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 sz="2000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טקסט, צילום מסך, תרשים, מקביל&#10;&#10;התיאור נוצר באופן אוטומטי">
            <a:extLst>
              <a:ext uri="{FF2B5EF4-FFF2-40B4-BE49-F238E27FC236}">
                <a16:creationId xmlns:a16="http://schemas.microsoft.com/office/drawing/2014/main" id="{3CF62292-23A0-8B50-F15B-C7E67B9EA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182" y="1292"/>
            <a:ext cx="7804364" cy="65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897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YOLO</a:t>
            </a:r>
            <a:br>
              <a:rPr lang="en-US" sz="4000" dirty="0">
                <a:latin typeface="Arial"/>
                <a:ea typeface="+mj-lt"/>
                <a:cs typeface="+mj-lt"/>
              </a:rPr>
            </a:br>
            <a:r>
              <a:rPr lang="en-US" sz="4000" dirty="0">
                <a:latin typeface="Arial"/>
                <a:ea typeface="+mj-lt"/>
                <a:cs typeface="Arial"/>
              </a:rPr>
              <a:t>Results</a:t>
            </a:r>
            <a:r>
              <a:rPr lang="en-US" sz="4000" dirty="0">
                <a:latin typeface="Arial"/>
                <a:ea typeface="+mj-lt"/>
                <a:cs typeface="+mj-lt"/>
              </a:rPr>
              <a:t> </a:t>
            </a:r>
            <a:endParaRPr lang="he-IL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94" y="3048458"/>
            <a:ext cx="6238626" cy="1413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learning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effectively</a:t>
            </a:r>
            <a:r>
              <a:rPr lang="he-IL" sz="2000" dirty="0">
                <a:latin typeface="Arial"/>
                <a:ea typeface="+mn-lt"/>
                <a:cs typeface="Arial"/>
              </a:rPr>
              <a:t>. </a:t>
            </a:r>
            <a:endParaRPr lang="he-IL"/>
          </a:p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No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Overfitting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to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unseen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data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D28DA75C-1FE6-DD1B-D4D9-231246867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425" y="3290700"/>
            <a:ext cx="5637150" cy="3552600"/>
          </a:xfrm>
          <a:prstGeom prst="rect">
            <a:avLst/>
          </a:prstGeom>
        </p:spPr>
      </p:pic>
      <p:pic>
        <p:nvPicPr>
          <p:cNvPr id="9" name="תמונה 8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355A7B02-3C71-9CDF-ACEB-5CD99C92C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175" y="2325"/>
            <a:ext cx="5623650" cy="3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3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/>
                <a:ea typeface="+mj-lt"/>
                <a:cs typeface="+mj-lt"/>
              </a:rPr>
              <a:t>Training </a:t>
            </a:r>
            <a:r>
              <a:rPr lang="en-US" sz="4000" dirty="0" err="1">
                <a:latin typeface="Arial"/>
                <a:ea typeface="+mj-lt"/>
                <a:cs typeface="+mj-lt"/>
              </a:rPr>
              <a:t>MediaPipe</a:t>
            </a:r>
            <a:r>
              <a:rPr lang="en-US" sz="4000" dirty="0">
                <a:latin typeface="Arial"/>
                <a:ea typeface="+mj-lt"/>
                <a:cs typeface="+mj-lt"/>
              </a:rPr>
              <a:t> </a:t>
            </a:r>
            <a:r>
              <a:rPr lang="en-US" sz="4000" dirty="0">
                <a:latin typeface="Arial"/>
                <a:ea typeface="+mj-lt"/>
                <a:cs typeface="Arial"/>
              </a:rPr>
              <a:t>Results</a:t>
            </a:r>
            <a:endParaRPr lang="he-IL" dirty="0" err="1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14:cNvPr>
              <p14:cNvContentPartPr/>
              <p14:nvPr/>
            </p14:nvContentPartPr>
            <p14:xfrm>
              <a:off x="2844800" y="4704080"/>
              <a:ext cx="10160" cy="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E5CF61-A393-1341-0050-B642AC10A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6800" y="4685937"/>
                <a:ext cx="1016000" cy="460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F585730-9193-1142-0E56-7A15476E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94" y="3048458"/>
            <a:ext cx="3100626" cy="18035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Performance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learning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effectively</a:t>
            </a:r>
            <a:r>
              <a:rPr lang="he-IL" sz="2000" dirty="0">
                <a:latin typeface="Arial"/>
                <a:ea typeface="+mn-lt"/>
                <a:cs typeface="Arial"/>
              </a:rPr>
              <a:t>. </a:t>
            </a:r>
            <a:endParaRPr lang="he-IL"/>
          </a:p>
          <a:p>
            <a:pPr>
              <a:buFont typeface="Wingdings" pitchFamily="2" charset="2"/>
              <a:buChar char="Ø"/>
            </a:pPr>
            <a:r>
              <a:rPr lang="he-IL" sz="2000" dirty="0" err="1">
                <a:latin typeface="Arial"/>
                <a:ea typeface="+mn-lt"/>
                <a:cs typeface="Arial"/>
              </a:rPr>
              <a:t>No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Overfitting</a:t>
            </a:r>
            <a:r>
              <a:rPr lang="he-IL" sz="2000" dirty="0">
                <a:latin typeface="Arial"/>
                <a:ea typeface="+mn-lt"/>
                <a:cs typeface="Arial"/>
              </a:rPr>
              <a:t>:  </a:t>
            </a:r>
            <a:r>
              <a:rPr lang="he-IL" sz="2000" dirty="0" err="1">
                <a:latin typeface="Arial"/>
                <a:ea typeface="+mn-lt"/>
                <a:cs typeface="Arial"/>
              </a:rPr>
              <a:t>good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generalization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to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unseen</a:t>
            </a:r>
            <a:r>
              <a:rPr lang="he-IL" sz="2000" dirty="0">
                <a:latin typeface="Arial"/>
                <a:ea typeface="+mn-lt"/>
                <a:cs typeface="Arial"/>
              </a:rPr>
              <a:t> </a:t>
            </a:r>
            <a:r>
              <a:rPr lang="he-IL" sz="2000" dirty="0" err="1">
                <a:latin typeface="Arial"/>
                <a:ea typeface="+mn-lt"/>
                <a:cs typeface="Arial"/>
              </a:rPr>
              <a:t>data</a:t>
            </a:r>
            <a:r>
              <a:rPr lang="he-IL" sz="2000" dirty="0">
                <a:latin typeface="Arial"/>
                <a:ea typeface="+mn-lt"/>
                <a:cs typeface="Arial"/>
              </a:rPr>
              <a:t>.</a:t>
            </a:r>
            <a:endParaRPr lang="he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99A08-70A0-4E71-B7FB-95ED031B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7958" y="6472467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CD25A085-2CF3-5C5C-5203-FABABE6C9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838" y="1926375"/>
            <a:ext cx="8960325" cy="3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C40D3-0BE0-7862-1C5A-A5E17A11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3" y="2327520"/>
            <a:ext cx="10288314" cy="2000769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600" b="1" dirty="0">
                <a:latin typeface="Arial"/>
                <a:ea typeface="+mn-lt"/>
                <a:cs typeface="+mn-lt"/>
              </a:rPr>
              <a:t>Accuracy:</a:t>
            </a:r>
            <a:endParaRPr lang="en-US" sz="2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Goal:</a:t>
            </a:r>
            <a:r>
              <a:rPr lang="en-US" sz="2200" dirty="0">
                <a:latin typeface="Arial"/>
                <a:ea typeface="+mn-lt"/>
                <a:cs typeface="+mn-lt"/>
              </a:rPr>
              <a:t> &gt;90% accuracy for object detection.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Achievement:</a:t>
            </a:r>
            <a:r>
              <a:rPr lang="en-US" sz="2200" dirty="0">
                <a:latin typeface="Arial"/>
                <a:ea typeface="+mn-lt"/>
                <a:cs typeface="+mn-lt"/>
              </a:rPr>
              <a:t> YOLOv8 achieved </a:t>
            </a:r>
            <a:r>
              <a:rPr lang="en-US" sz="2200" b="1" dirty="0">
                <a:latin typeface="Arial"/>
                <a:ea typeface="+mn-lt"/>
                <a:cs typeface="+mn-lt"/>
              </a:rPr>
              <a:t>97% accuracy</a:t>
            </a:r>
            <a:r>
              <a:rPr lang="en-US" sz="2200" dirty="0">
                <a:latin typeface="Arial"/>
                <a:ea typeface="+mn-lt"/>
                <a:cs typeface="+mn-lt"/>
              </a:rPr>
              <a:t> in trash detection.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Hand gesture recognition met the requirement for detecting hand grabs.</a:t>
            </a:r>
            <a:endParaRPr lang="en-US" sz="2200">
              <a:latin typeface="Arial"/>
              <a:cs typeface="Arial"/>
            </a:endParaRPr>
          </a:p>
          <a:p>
            <a:endParaRPr lang="en-US" sz="16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5FFB-33E7-8779-3290-34EE1B9B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27BB3-9A6C-2D87-4043-4A8156BFE592}"/>
              </a:ext>
            </a:extLst>
          </p:cNvPr>
          <p:cNvSpPr txBox="1">
            <a:spLocks/>
          </p:cNvSpPr>
          <p:nvPr/>
        </p:nvSpPr>
        <p:spPr>
          <a:xfrm>
            <a:off x="1192546" y="4326354"/>
            <a:ext cx="9813302" cy="155048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Arial"/>
                <a:ea typeface="+mn-lt"/>
                <a:cs typeface="+mn-lt"/>
              </a:rPr>
              <a:t>User Interface:</a:t>
            </a:r>
            <a:endParaRPr lang="en-US" sz="26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A </a:t>
            </a:r>
            <a:r>
              <a:rPr lang="en-US" sz="2200" b="1" dirty="0">
                <a:latin typeface="Arial"/>
                <a:ea typeface="+mn-lt"/>
                <a:cs typeface="+mn-lt"/>
              </a:rPr>
              <a:t>user-friendly interface</a:t>
            </a:r>
            <a:r>
              <a:rPr lang="en-US" sz="2200" dirty="0">
                <a:latin typeface="Arial"/>
                <a:ea typeface="+mn-lt"/>
                <a:cs typeface="+mn-lt"/>
              </a:rPr>
              <a:t> was successfully implemented, enabling easy navigation and real-time feedback.</a:t>
            </a:r>
            <a:endParaRPr lang="en-US" sz="2200">
              <a:latin typeface="Arial"/>
            </a:endParaRPr>
          </a:p>
          <a:p>
            <a:endParaRPr lang="en-US" sz="2100" dirty="0"/>
          </a:p>
        </p:txBody>
      </p:sp>
      <p:pic>
        <p:nvPicPr>
          <p:cNvPr id="11" name="Picture 10" descr="Success Criteria">
            <a:extLst>
              <a:ext uri="{FF2B5EF4-FFF2-40B4-BE49-F238E27FC236}">
                <a16:creationId xmlns:a16="http://schemas.microsoft.com/office/drawing/2014/main" id="{E79D695D-CE3A-CF90-6402-F52CDFCE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78" y="376803"/>
            <a:ext cx="4647804" cy="12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4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5FFB-33E7-8779-3290-34EE1B9B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247A38-9E24-68B5-3D88-95F48A6F2DEF}"/>
              </a:ext>
            </a:extLst>
          </p:cNvPr>
          <p:cNvSpPr txBox="1">
            <a:spLocks/>
          </p:cNvSpPr>
          <p:nvPr/>
        </p:nvSpPr>
        <p:spPr>
          <a:xfrm>
            <a:off x="1029508" y="2228451"/>
            <a:ext cx="10608760" cy="175369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Arial"/>
                <a:ea typeface="+mn-lt"/>
                <a:cs typeface="+mn-lt"/>
              </a:rPr>
              <a:t>Efficiency:</a:t>
            </a:r>
            <a:endParaRPr lang="en-US" sz="2600" dirty="0">
              <a:latin typeface="Aria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Goal:</a:t>
            </a:r>
            <a:r>
              <a:rPr lang="en-US" sz="2200" dirty="0">
                <a:latin typeface="Arial"/>
                <a:ea typeface="+mn-lt"/>
                <a:cs typeface="+mn-lt"/>
              </a:rPr>
              <a:t> Process trash items in </a:t>
            </a:r>
            <a:r>
              <a:rPr lang="en-US" sz="2200" b="1" dirty="0">
                <a:latin typeface="Arial"/>
                <a:ea typeface="+mn-lt"/>
                <a:cs typeface="+mn-lt"/>
              </a:rPr>
              <a:t>1 second</a:t>
            </a:r>
            <a:r>
              <a:rPr lang="en-US" sz="2200" dirty="0">
                <a:latin typeface="Arial"/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latin typeface="Arial"/>
                <a:ea typeface="+mn-lt"/>
                <a:cs typeface="+mn-lt"/>
              </a:rPr>
              <a:t>Actual:</a:t>
            </a:r>
            <a:r>
              <a:rPr lang="en-US" sz="2200" dirty="0">
                <a:latin typeface="Arial"/>
                <a:ea typeface="+mn-lt"/>
                <a:cs typeface="+mn-lt"/>
              </a:rPr>
              <a:t> Processing took </a:t>
            </a:r>
            <a:r>
              <a:rPr lang="en-US" sz="2200" b="1" dirty="0">
                <a:latin typeface="Arial"/>
                <a:ea typeface="+mn-lt"/>
                <a:cs typeface="+mn-lt"/>
              </a:rPr>
              <a:t>~2 seconds/item</a:t>
            </a:r>
            <a:r>
              <a:rPr lang="en-US" sz="2200" dirty="0">
                <a:latin typeface="Arial"/>
                <a:ea typeface="+mn-lt"/>
                <a:cs typeface="+mn-lt"/>
              </a:rPr>
              <a:t>, but the system was still efficient enough for smooth real-time usage.</a:t>
            </a:r>
          </a:p>
          <a:p>
            <a:endParaRPr lang="en-US" sz="1950" b="1" dirty="0"/>
          </a:p>
        </p:txBody>
      </p:sp>
      <p:pic>
        <p:nvPicPr>
          <p:cNvPr id="11" name="Picture 10" descr="Success Criteria">
            <a:extLst>
              <a:ext uri="{FF2B5EF4-FFF2-40B4-BE49-F238E27FC236}">
                <a16:creationId xmlns:a16="http://schemas.microsoft.com/office/drawing/2014/main" id="{218FA891-5AF5-66E0-B776-F41F463F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91" y="396596"/>
            <a:ext cx="4865518" cy="12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7DA-1F6F-1C6A-3632-7F40B95C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-224028"/>
            <a:ext cx="6251110" cy="178308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2A30-FDA1-D300-9097-5BC1BEB09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891" y="1911927"/>
            <a:ext cx="6721434" cy="4809548"/>
          </a:xfrm>
        </p:spPr>
        <p:txBody>
          <a:bodyPr vert="horz" lIns="91440" tIns="45720" rIns="91440" bIns="45720" rtlCol="0">
            <a:normAutofit/>
          </a:bodyPr>
          <a:lstStyle/>
          <a:p>
            <a:pPr lvl="0" rt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login into his account.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sign up for a new account.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start a session of collecting trash. 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making sounds.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counting the points of the picked up trash items.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end the session whenever he wants.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presenting the total collected points to the user after the session.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view his profile.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edit his profile.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allows the user to view score tables.</a:t>
            </a:r>
            <a:endParaRPr lang="en-I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D217-AA72-3BB0-CE76-8C86964B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quirements - Free user icons">
            <a:extLst>
              <a:ext uri="{FF2B5EF4-FFF2-40B4-BE49-F238E27FC236}">
                <a16:creationId xmlns:a16="http://schemas.microsoft.com/office/drawing/2014/main" id="{7EAD2366-FE6E-687C-8DC6-09C096A8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" y="1524082"/>
            <a:ext cx="5134284" cy="48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3017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8EA89-92E2-6839-D9D0-34F21A6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Constraints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4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51" name="Ink 4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תמונה 2" descr="Constraints Images – Browse 11,383 Stock Photos, Vectors, and Video | Adobe  Stock">
            <a:extLst>
              <a:ext uri="{FF2B5EF4-FFF2-40B4-BE49-F238E27FC236}">
                <a16:creationId xmlns:a16="http://schemas.microsoft.com/office/drawing/2014/main" id="{32C5A290-09AF-16B9-120F-FD6442BA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" y="383"/>
            <a:ext cx="5839968" cy="4041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מציין מיקום תוכן 11">
            <a:extLst>
              <a:ext uri="{FF2B5EF4-FFF2-40B4-BE49-F238E27FC236}">
                <a16:creationId xmlns:a16="http://schemas.microsoft.com/office/drawing/2014/main" id="{FD0B035B-27C4-53DC-7465-F993D8C85E49}"/>
              </a:ext>
            </a:extLst>
          </p:cNvPr>
          <p:cNvSpPr txBox="1">
            <a:spLocks/>
          </p:cNvSpPr>
          <p:nvPr/>
        </p:nvSpPr>
        <p:spPr>
          <a:xfrm>
            <a:off x="6739128" y="2685899"/>
            <a:ext cx="5294442" cy="42353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Hardware</a:t>
            </a:r>
            <a:r>
              <a:rPr lang="he-IL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Limitations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Older devices with limited processing power and memory </a:t>
            </a:r>
          </a:p>
          <a:p>
            <a:pPr marL="457200" lvl="1" indent="0">
              <a:buNone/>
            </a:pP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Environmental</a:t>
            </a:r>
            <a:r>
              <a:rPr lang="he-IL" sz="25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he-IL" sz="25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Factors</a:t>
            </a:r>
            <a:endParaRPr lang="en-US" sz="25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Unpredictable conditions: Varying lighting and background clutter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88ABA-EE77-2A36-0BE5-3BC7C147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87360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F2541F-39ED-B453-7A28-658F2AAA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65" y="231866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70" name="מציין מיקום תוכן 11">
            <a:extLst>
              <a:ext uri="{FF2B5EF4-FFF2-40B4-BE49-F238E27FC236}">
                <a16:creationId xmlns:a16="http://schemas.microsoft.com/office/drawing/2014/main" id="{44C28C9B-83E6-9285-D966-94CE769755D4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5980473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Our app represents a significant step for reducing uncollected trash</a:t>
            </a:r>
          </a:p>
          <a:p>
            <a:r>
              <a:rPr lang="en-US" dirty="0">
                <a:latin typeface="Arial"/>
                <a:cs typeface="Arial"/>
              </a:rPr>
              <a:t>By achieving accuracy, efficiency, friendly UI, and gamification elements</a:t>
            </a:r>
          </a:p>
          <a:p>
            <a:r>
              <a:rPr lang="en-US" dirty="0">
                <a:latin typeface="Arial"/>
                <a:cs typeface="Arial"/>
              </a:rPr>
              <a:t>We created an effective solution to encourage community-driven environmental cleanup efforts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A01DF2-A5EA-0D50-521A-59DEE614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" name="Picture 6" descr="Vector Illustration Green Stamp Sign Conclusion Stock Vector (Royalty Free)  611885825 | Shutterstock">
            <a:extLst>
              <a:ext uri="{FF2B5EF4-FFF2-40B4-BE49-F238E27FC236}">
                <a16:creationId xmlns:a16="http://schemas.microsoft.com/office/drawing/2014/main" id="{B5724A72-96D4-51A6-F72B-DCE72952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556" t="208" r="-445" b="6861"/>
          <a:stretch/>
        </p:blipFill>
        <p:spPr>
          <a:xfrm>
            <a:off x="6769076" y="1823188"/>
            <a:ext cx="5036635" cy="45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7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 You Your Attention Royalty-Free Images, Stock Photos &amp; Pictures |  Shutterstock">
            <a:extLst>
              <a:ext uri="{FF2B5EF4-FFF2-40B4-BE49-F238E27FC236}">
                <a16:creationId xmlns:a16="http://schemas.microsoft.com/office/drawing/2014/main" id="{891888DE-ACC0-9FE6-1885-9E1C431D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7" b="9421"/>
          <a:stretch/>
        </p:blipFill>
        <p:spPr>
          <a:xfrm>
            <a:off x="20" y="10"/>
            <a:ext cx="12191980" cy="6331872"/>
          </a:xfrm>
          <a:custGeom>
            <a:avLst/>
            <a:gdLst/>
            <a:ahLst/>
            <a:cxnLst/>
            <a:rect l="l" t="t" r="r" b="b"/>
            <a:pathLst>
              <a:path w="12188952" h="6315978">
                <a:moveTo>
                  <a:pt x="6486084" y="6245969"/>
                </a:moveTo>
                <a:lnTo>
                  <a:pt x="6485084" y="6246049"/>
                </a:lnTo>
                <a:lnTo>
                  <a:pt x="6484857" y="6246597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238584"/>
                </a:lnTo>
                <a:lnTo>
                  <a:pt x="12150377" y="5251521"/>
                </a:lnTo>
                <a:cubicBezTo>
                  <a:pt x="11896790" y="5332759"/>
                  <a:pt x="11641002" y="5407122"/>
                  <a:pt x="11383290" y="5474518"/>
                </a:cubicBezTo>
                <a:cubicBezTo>
                  <a:pt x="10968422" y="5584862"/>
                  <a:pt x="10550113" y="5680933"/>
                  <a:pt x="10129257" y="5765538"/>
                </a:cubicBezTo>
                <a:cubicBezTo>
                  <a:pt x="9796024" y="5832470"/>
                  <a:pt x="9461557" y="5892407"/>
                  <a:pt x="9125853" y="5945322"/>
                </a:cubicBezTo>
                <a:cubicBezTo>
                  <a:pt x="8804164" y="5996289"/>
                  <a:pt x="8481635" y="6042032"/>
                  <a:pt x="8158253" y="6082550"/>
                </a:cubicBezTo>
                <a:cubicBezTo>
                  <a:pt x="7910683" y="6113512"/>
                  <a:pt x="7662604" y="6139760"/>
                  <a:pt x="7414269" y="6164607"/>
                </a:cubicBezTo>
                <a:lnTo>
                  <a:pt x="6648435" y="6232122"/>
                </a:lnTo>
                <a:lnTo>
                  <a:pt x="6632990" y="6234248"/>
                </a:lnTo>
                <a:lnTo>
                  <a:pt x="6486833" y="6245909"/>
                </a:lnTo>
                <a:lnTo>
                  <a:pt x="6496346" y="6247777"/>
                </a:lnTo>
                <a:cubicBezTo>
                  <a:pt x="6508052" y="6248255"/>
                  <a:pt x="6520188" y="6246025"/>
                  <a:pt x="6531910" y="6246025"/>
                </a:cubicBezTo>
                <a:cubicBezTo>
                  <a:pt x="6548092" y="6246025"/>
                  <a:pt x="6564274" y="6243349"/>
                  <a:pt x="6580582" y="6242968"/>
                </a:cubicBezTo>
                <a:cubicBezTo>
                  <a:pt x="6812863" y="6237362"/>
                  <a:pt x="7044888" y="6224874"/>
                  <a:pt x="7276786" y="6209583"/>
                </a:cubicBezTo>
                <a:cubicBezTo>
                  <a:pt x="7626289" y="6186522"/>
                  <a:pt x="7975537" y="6157599"/>
                  <a:pt x="8324021" y="6120393"/>
                </a:cubicBezTo>
                <a:cubicBezTo>
                  <a:pt x="8610708" y="6090322"/>
                  <a:pt x="8896668" y="6054773"/>
                  <a:pt x="9181917" y="6013745"/>
                </a:cubicBezTo>
                <a:cubicBezTo>
                  <a:pt x="9567644" y="5957937"/>
                  <a:pt x="9951549" y="5891515"/>
                  <a:pt x="10333632" y="5814466"/>
                </a:cubicBezTo>
                <a:cubicBezTo>
                  <a:pt x="10795390" y="5720942"/>
                  <a:pt x="11253196" y="5610599"/>
                  <a:pt x="11705652" y="5479871"/>
                </a:cubicBezTo>
                <a:cubicBezTo>
                  <a:pt x="11821473" y="5446749"/>
                  <a:pt x="11936790" y="5411956"/>
                  <a:pt x="12051568" y="5375503"/>
                </a:cubicBezTo>
                <a:lnTo>
                  <a:pt x="12188952" y="5329668"/>
                </a:lnTo>
                <a:lnTo>
                  <a:pt x="12188952" y="5386556"/>
                </a:lnTo>
                <a:lnTo>
                  <a:pt x="12076928" y="5424811"/>
                </a:lnTo>
                <a:cubicBezTo>
                  <a:pt x="11897733" y="5481750"/>
                  <a:pt x="11717375" y="5535106"/>
                  <a:pt x="11536062" y="5585626"/>
                </a:cubicBezTo>
                <a:cubicBezTo>
                  <a:pt x="11240964" y="5667426"/>
                  <a:pt x="10943702" y="5740182"/>
                  <a:pt x="10644147" y="5805801"/>
                </a:cubicBezTo>
                <a:cubicBezTo>
                  <a:pt x="10327134" y="5875371"/>
                  <a:pt x="10008594" y="5936951"/>
                  <a:pt x="9688523" y="5990555"/>
                </a:cubicBezTo>
                <a:cubicBezTo>
                  <a:pt x="9422479" y="6035151"/>
                  <a:pt x="9155707" y="6074815"/>
                  <a:pt x="8888222" y="6109562"/>
                </a:cubicBezTo>
                <a:cubicBezTo>
                  <a:pt x="8685119" y="6135810"/>
                  <a:pt x="8482017" y="6160529"/>
                  <a:pt x="8278280" y="6180915"/>
                </a:cubicBezTo>
                <a:cubicBezTo>
                  <a:pt x="8040138" y="6204234"/>
                  <a:pt x="7801742" y="6226276"/>
                  <a:pt x="7562964" y="6243987"/>
                </a:cubicBezTo>
                <a:cubicBezTo>
                  <a:pt x="7252960" y="6266921"/>
                  <a:pt x="6942828" y="6285270"/>
                  <a:pt x="6632187" y="6296737"/>
                </a:cubicBezTo>
                <a:cubicBezTo>
                  <a:pt x="6479287" y="6302344"/>
                  <a:pt x="6326388" y="6306294"/>
                  <a:pt x="6173488" y="6311007"/>
                </a:cubicBezTo>
                <a:cubicBezTo>
                  <a:pt x="6134854" y="6308868"/>
                  <a:pt x="6096108" y="6310536"/>
                  <a:pt x="6057794" y="6315978"/>
                </a:cubicBezTo>
                <a:lnTo>
                  <a:pt x="5751996" y="6315978"/>
                </a:lnTo>
                <a:lnTo>
                  <a:pt x="5672488" y="6311263"/>
                </a:lnTo>
                <a:cubicBezTo>
                  <a:pt x="5434474" y="6298522"/>
                  <a:pt x="5196460" y="6284379"/>
                  <a:pt x="4958318" y="6274057"/>
                </a:cubicBezTo>
                <a:cubicBezTo>
                  <a:pt x="4650863" y="6261314"/>
                  <a:pt x="4343789" y="6240293"/>
                  <a:pt x="4037608" y="6210349"/>
                </a:cubicBezTo>
                <a:cubicBezTo>
                  <a:pt x="3712313" y="6178622"/>
                  <a:pt x="3387784" y="6143073"/>
                  <a:pt x="3062363" y="6109180"/>
                </a:cubicBezTo>
                <a:cubicBezTo>
                  <a:pt x="2724032" y="6074014"/>
                  <a:pt x="2386379" y="6033329"/>
                  <a:pt x="2049401" y="5987115"/>
                </a:cubicBezTo>
                <a:cubicBezTo>
                  <a:pt x="1671140" y="5935639"/>
                  <a:pt x="1294034" y="5876390"/>
                  <a:pt x="918071" y="5809370"/>
                </a:cubicBezTo>
                <a:cubicBezTo>
                  <a:pt x="656868" y="5762353"/>
                  <a:pt x="396811" y="5710876"/>
                  <a:pt x="138075" y="5653651"/>
                </a:cubicBezTo>
                <a:lnTo>
                  <a:pt x="0" y="5621436"/>
                </a:lnTo>
                <a:lnTo>
                  <a:pt x="0" y="5563063"/>
                </a:lnTo>
                <a:lnTo>
                  <a:pt x="284302" y="5628311"/>
                </a:lnTo>
                <a:cubicBezTo>
                  <a:pt x="672667" y="5711258"/>
                  <a:pt x="1063326" y="5781974"/>
                  <a:pt x="1455514" y="5844025"/>
                </a:cubicBezTo>
                <a:cubicBezTo>
                  <a:pt x="1739014" y="5888750"/>
                  <a:pt x="2022899" y="5929905"/>
                  <a:pt x="2301302" y="5964052"/>
                </a:cubicBezTo>
                <a:cubicBezTo>
                  <a:pt x="2293275" y="5966728"/>
                  <a:pt x="2282320" y="5956407"/>
                  <a:pt x="2268814" y="5953859"/>
                </a:cubicBezTo>
                <a:cubicBezTo>
                  <a:pt x="1773838" y="5859481"/>
                  <a:pt x="1283331" y="5745662"/>
                  <a:pt x="797280" y="5612384"/>
                </a:cubicBezTo>
                <a:cubicBezTo>
                  <a:pt x="564618" y="5548676"/>
                  <a:pt x="333400" y="5480444"/>
                  <a:pt x="103626" y="5407689"/>
                </a:cubicBezTo>
                <a:lnTo>
                  <a:pt x="0" y="5372617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77E73-2821-86CF-BF72-7A71C59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45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450"/>
                </a:spcAft>
              </a:pPr>
              <a:t>32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110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 descr="Go around problem stock illustration. Illustration of escaping - 27842095">
            <a:extLst>
              <a:ext uri="{FF2B5EF4-FFF2-40B4-BE49-F238E27FC236}">
                <a16:creationId xmlns:a16="http://schemas.microsoft.com/office/drawing/2014/main" id="{ECB6B158-1DD9-15E9-F35D-2B3AD8E2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-34" t="8015" r="-136" b="12810"/>
          <a:stretch/>
        </p:blipFill>
        <p:spPr>
          <a:xfrm>
            <a:off x="-4131" y="10"/>
            <a:ext cx="12209565" cy="6875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2174649"/>
            <a:ext cx="9924142" cy="20109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latin typeface="Arial"/>
                <a:ea typeface="+mj-ea"/>
                <a:cs typeface="Arial"/>
              </a:rPr>
              <a:t>Problem</a:t>
            </a:r>
            <a:endParaRPr lang="en-US" dirty="0">
              <a:ea typeface="+mj-ea"/>
            </a:endParaRPr>
          </a:p>
        </p:txBody>
      </p:sp>
      <p:sp>
        <p:nvSpPr>
          <p:cNvPr id="16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CC356-C3E7-5CD9-3C26-46AE3168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9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757DA-1F6F-1C6A-3632-7F40B95C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Environmental Neglect: The Rise of Uncollected Trash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2A30-FDA1-D300-9097-5BC1BEB09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Increasing prevalence of uncollected trash on beaches and public places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Poses severe environmental threat demanding immediate attention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Rooted in human negligence and lack of community engagement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Urgent need to address the lack of interest in trash collection to protect our planet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Litter Campaign Cleans Up on Award Winning Seafront | Visit Bournemouth">
            <a:extLst>
              <a:ext uri="{FF2B5EF4-FFF2-40B4-BE49-F238E27FC236}">
                <a16:creationId xmlns:a16="http://schemas.microsoft.com/office/drawing/2014/main" id="{A3EAE7B1-0EE5-1F97-ABD7-158D7203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19" r="19217"/>
          <a:stretch/>
        </p:blipFill>
        <p:spPr>
          <a:xfrm>
            <a:off x="1" y="10"/>
            <a:ext cx="461670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D217-AA72-3BB0-CE76-8C86964B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9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2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3" name="Rectangle 1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Green Economy: A Step Towards a Sustainable Future | by CarbonEmit | Medium">
            <a:extLst>
              <a:ext uri="{FF2B5EF4-FFF2-40B4-BE49-F238E27FC236}">
                <a16:creationId xmlns:a16="http://schemas.microsoft.com/office/drawing/2014/main" id="{6D9C6ECA-8389-DFA8-854C-6F0CB865A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358" r="-1" b="1235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44" name="Rectangle 13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108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14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6DFEB-74B4-B6E6-0F0C-C5C0BDC3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268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E61E9-D60A-D8AD-3CD6-F0E4FC4F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Earth Keepers App</a:t>
            </a:r>
            <a:endParaRPr lang="he-I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5047-F036-B119-2C39-22213FD3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62" y="2441448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Our project introduces an innovative solution for waste collection, blending gamification with technology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/>
                <a:cs typeface="Arial"/>
              </a:rPr>
              <a:t>Using an Android app powered by machine learning and body cameras, we detect and categorize trash in real-time</a:t>
            </a:r>
          </a:p>
          <a:p>
            <a:pPr>
              <a:buFont typeface="Wingdings" pitchFamily="2" charset="2"/>
              <a:buChar char="Ø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Participants earn points for each collected item, making the process engaging and rewarding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102"/>
            <a:ext cx="5179898" cy="51798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F3C18-BBBF-865C-489C-4C46C030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2186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10 Business Challenges And How To Overcome Them">
            <a:extLst>
              <a:ext uri="{FF2B5EF4-FFF2-40B4-BE49-F238E27FC236}">
                <a16:creationId xmlns:a16="http://schemas.microsoft.com/office/drawing/2014/main" id="{5CE4CD4B-A5E9-2055-217B-06B7DCAC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63" y="3151470"/>
            <a:ext cx="3472210" cy="194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5153D4-8B0E-DB34-6291-E96AA246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327" y="698814"/>
            <a:ext cx="7886700" cy="1011049"/>
          </a:xfrm>
        </p:spPr>
        <p:txBody>
          <a:bodyPr>
            <a:normAutofit/>
          </a:bodyPr>
          <a:lstStyle/>
          <a:p>
            <a:r>
              <a:rPr lang="en-US" sz="5100" dirty="0">
                <a:latin typeface="Arial"/>
                <a:cs typeface="Arial"/>
              </a:rPr>
              <a:t>Challenges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55EE-C07F-7341-D9FB-38D95256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98" y="2260426"/>
            <a:ext cx="8448592" cy="3678519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2200" dirty="0">
                <a:latin typeface="Arial"/>
                <a:ea typeface="+mn-lt"/>
                <a:cs typeface="+mn-lt"/>
              </a:rPr>
              <a:t>High accuracy and low latency were required for trash detection on Android.</a:t>
            </a:r>
            <a:endParaRPr lang="en-US" sz="2200">
              <a:latin typeface="Arial"/>
              <a:ea typeface="+mn-lt"/>
              <a:cs typeface="Arial"/>
            </a:endParaRPr>
          </a:p>
          <a:p>
            <a:r>
              <a:rPr lang="en-US" sz="2200" dirty="0">
                <a:latin typeface="Arial"/>
                <a:ea typeface="+mn-lt"/>
                <a:cs typeface="+mn-lt"/>
              </a:rPr>
              <a:t>Mobile devices have limited computational power, making real-time processing difficult.</a:t>
            </a:r>
            <a:endParaRPr lang="en-US" sz="2200">
              <a:latin typeface="Arial"/>
              <a:cs typeface="Arial"/>
            </a:endParaRPr>
          </a:p>
          <a:p>
            <a:r>
              <a:rPr lang="en-US" sz="2200" b="1" dirty="0">
                <a:latin typeface="Arial"/>
                <a:ea typeface="+mn-lt"/>
                <a:cs typeface="+mn-lt"/>
              </a:rPr>
              <a:t>Solution: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Integrated YOLOv8s for speed and accuracy.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Trained on a customized dataset of 9 trash classes.</a:t>
            </a:r>
            <a:endParaRPr lang="en-US" sz="22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latin typeface="Arial"/>
                <a:ea typeface="+mn-lt"/>
                <a:cs typeface="+mn-lt"/>
              </a:rPr>
              <a:t>Optimized model to run efficiently on Android.</a:t>
            </a:r>
            <a:endParaRPr lang="en-US" sz="220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668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10 Business Challenges And How To Overcome Them">
            <a:extLst>
              <a:ext uri="{FF2B5EF4-FFF2-40B4-BE49-F238E27FC236}">
                <a16:creationId xmlns:a16="http://schemas.microsoft.com/office/drawing/2014/main" id="{555BBAB6-FE66-A480-0B88-9CB4A1F2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80" b="357"/>
          <a:stretch/>
        </p:blipFill>
        <p:spPr>
          <a:xfrm>
            <a:off x="8800597" y="2458096"/>
            <a:ext cx="2774980" cy="19378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83E1FA-8CC5-A7CD-D9C4-4FC5C23CCCC3}"/>
              </a:ext>
            </a:extLst>
          </p:cNvPr>
          <p:cNvSpPr txBox="1">
            <a:spLocks/>
          </p:cNvSpPr>
          <p:nvPr/>
        </p:nvSpPr>
        <p:spPr>
          <a:xfrm>
            <a:off x="461159" y="2328675"/>
            <a:ext cx="9004060" cy="403057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>
                <a:latin typeface="Arial"/>
                <a:ea typeface="+mn-lt"/>
                <a:cs typeface="+mn-lt"/>
              </a:rPr>
              <a:t>Imbalance and variability in the dataset</a:t>
            </a:r>
            <a:endParaRPr lang="en-US" sz="2200">
              <a:latin typeface="Arial"/>
              <a:cs typeface="Arial"/>
            </a:endParaRPr>
          </a:p>
          <a:p>
            <a:pPr lvl="1"/>
            <a:r>
              <a:rPr lang="en-US" sz="2600" b="1" dirty="0">
                <a:latin typeface="Arial"/>
                <a:ea typeface="+mn-lt"/>
                <a:cs typeface="+mn-lt"/>
              </a:rPr>
              <a:t>Solution:</a:t>
            </a:r>
            <a:endParaRPr lang="en-US" sz="2600">
              <a:latin typeface="Arial"/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 dirty="0">
                <a:latin typeface="Arial"/>
                <a:ea typeface="+mn-lt"/>
                <a:cs typeface="+mn-lt"/>
              </a:rPr>
              <a:t>Applying data augmentation techniques, which artificially expand the dataset and make it more robust.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200" dirty="0">
                <a:latin typeface="Arial"/>
                <a:ea typeface="+mn-lt"/>
                <a:cs typeface="+mn-lt"/>
              </a:rPr>
              <a:t>These techniques helped the model become more resilient to different real-world scenarios and improve overall accuracy.</a:t>
            </a:r>
            <a:endParaRPr lang="en-US"/>
          </a:p>
          <a:p>
            <a:endParaRPr lang="en-US" sz="1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ADFE31-D55F-07E4-2C17-85AB4105E114}"/>
              </a:ext>
            </a:extLst>
          </p:cNvPr>
          <p:cNvSpPr txBox="1">
            <a:spLocks/>
          </p:cNvSpPr>
          <p:nvPr/>
        </p:nvSpPr>
        <p:spPr>
          <a:xfrm>
            <a:off x="1401327" y="698814"/>
            <a:ext cx="7886700" cy="1011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latin typeface="Arial"/>
                <a:cs typeface="Arial"/>
              </a:rPr>
              <a:t>Challenges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4469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73B21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97E5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1055</Words>
  <Application>Microsoft Macintosh PowerPoint</Application>
  <PresentationFormat>Widescreen</PresentationFormat>
  <Paragraphs>217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Calibri</vt:lpstr>
      <vt:lpstr>Courier New</vt:lpstr>
      <vt:lpstr>The Hand Bold</vt:lpstr>
      <vt:lpstr>The Serif Hand Black</vt:lpstr>
      <vt:lpstr>Times New Roman</vt:lpstr>
      <vt:lpstr>Wingdings</vt:lpstr>
      <vt:lpstr>SketchyVTI</vt:lpstr>
      <vt:lpstr>Earth Keepers</vt:lpstr>
      <vt:lpstr>Agenda</vt:lpstr>
      <vt:lpstr>Requirements</vt:lpstr>
      <vt:lpstr>PowerPoint Presentation</vt:lpstr>
      <vt:lpstr>Environmental Neglect: The Rise of Uncollected Trash</vt:lpstr>
      <vt:lpstr>PowerPoint Presentation</vt:lpstr>
      <vt:lpstr>Earth Keepers App</vt:lpstr>
      <vt:lpstr>Challenges </vt:lpstr>
      <vt:lpstr>PowerPoint Presentation</vt:lpstr>
      <vt:lpstr>PowerPoint Presentation</vt:lpstr>
      <vt:lpstr>YOLOv8  (You Only Look Once)</vt:lpstr>
      <vt:lpstr>YOLOv8 models</vt:lpstr>
      <vt:lpstr>      MediaPipe</vt:lpstr>
      <vt:lpstr>DataSets – DataSets for YOLO</vt:lpstr>
      <vt:lpstr>YOLO Dataset Composition</vt:lpstr>
      <vt:lpstr>DataSets – Dataset for MediaPipe</vt:lpstr>
      <vt:lpstr>DataSets – Dataset for MediaPipe</vt:lpstr>
      <vt:lpstr>PowerPoint Presentation</vt:lpstr>
      <vt:lpstr>Architecture Diagram</vt:lpstr>
      <vt:lpstr>PowerPoint Presentation</vt:lpstr>
      <vt:lpstr>PowerPoint Presentation</vt:lpstr>
      <vt:lpstr>PowerPoint Presentation</vt:lpstr>
      <vt:lpstr>Testing</vt:lpstr>
      <vt:lpstr>Testing</vt:lpstr>
      <vt:lpstr>Training YOLO Results</vt:lpstr>
      <vt:lpstr>Training YOLO Results </vt:lpstr>
      <vt:lpstr>Training MediaPipe Results</vt:lpstr>
      <vt:lpstr>PowerPoint Presentation</vt:lpstr>
      <vt:lpstr>PowerPoint Presentation</vt:lpstr>
      <vt:lpstr>Constraints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 cleaning earth keepers</dc:title>
  <dc:creator>suhel khoury</dc:creator>
  <cp:lastModifiedBy>suhel khoury</cp:lastModifiedBy>
  <cp:revision>791</cp:revision>
  <dcterms:created xsi:type="dcterms:W3CDTF">2024-05-01T07:40:36Z</dcterms:created>
  <dcterms:modified xsi:type="dcterms:W3CDTF">2025-01-31T23:40:36Z</dcterms:modified>
</cp:coreProperties>
</file>